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305" r:id="rId3"/>
    <p:sldId id="258" r:id="rId4"/>
    <p:sldId id="306" r:id="rId5"/>
    <p:sldId id="294" r:id="rId6"/>
    <p:sldId id="290" r:id="rId7"/>
    <p:sldId id="287" r:id="rId8"/>
    <p:sldId id="292" r:id="rId9"/>
    <p:sldId id="261" r:id="rId10"/>
    <p:sldId id="289" r:id="rId11"/>
    <p:sldId id="297" r:id="rId12"/>
    <p:sldId id="295" r:id="rId13"/>
    <p:sldId id="296" r:id="rId14"/>
    <p:sldId id="264" r:id="rId15"/>
    <p:sldId id="268" r:id="rId16"/>
    <p:sldId id="266" r:id="rId17"/>
    <p:sldId id="298" r:id="rId18"/>
    <p:sldId id="269" r:id="rId19"/>
    <p:sldId id="303" r:id="rId20"/>
    <p:sldId id="299" r:id="rId21"/>
    <p:sldId id="304" r:id="rId22"/>
    <p:sldId id="271" r:id="rId23"/>
    <p:sldId id="300" r:id="rId24"/>
    <p:sldId id="272" r:id="rId25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B1FF"/>
    <a:srgbClr val="B2ABF2"/>
    <a:srgbClr val="F9CECC"/>
    <a:srgbClr val="7450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195"/>
    <p:restoredTop sz="89819"/>
  </p:normalViewPr>
  <p:slideViewPr>
    <p:cSldViewPr snapToGrid="0">
      <p:cViewPr varScale="1">
        <p:scale>
          <a:sx n="66" d="100"/>
          <a:sy n="66" d="100"/>
        </p:scale>
        <p:origin x="200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A046C8-5234-854C-BA39-BF61CE759CE4}" type="datetimeFigureOut">
              <a:rPr lang="en-AU" smtClean="0"/>
              <a:t>17/8/23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7B018A-3994-8540-B1A4-4DF8CBB4C8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0465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B018A-3994-8540-B1A4-4DF8CBB4C88E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7827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Objectives: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 Improve Accuracy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Clean the data to minimize entry errors and missing values, thus enhancing the quality and reliability of the dataset.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 Enable Auto-Completion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Develop a suggestion or auto-completion system that aids users in more efficiently populating the Open Food Facts database.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 Compliance with Business Requirements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Ensure that the data cleaning aligns with the requirements set forth by Public Health France and the specific needs of the Open Food Facts project.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 Preparation for Analysis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Prepare the data for further univariate and multivariate statistical analyses by identifying and treating any aberrant values, missing values, and irrelevant variables.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 GDPR Compliance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Ensure that the data handling complies with the five main principles of the GDPR.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B018A-3994-8540-B1A4-4DF8CBB4C88E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6835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Objectives: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Identify Relevant Variables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Select the necessary variables for future treatments, such as product name, tags, ingredients, nutritional information, etc.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Highlight Missing Values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Detect any missing values among the relevant selected variables and treat them with at least three adapted methods like setting to zero, median, </a:t>
            </a:r>
            <a:r>
              <a:rPr lang="en-GB" b="0" i="0" dirty="0" err="1">
                <a:solidFill>
                  <a:srgbClr val="D1D5DB"/>
                </a:solidFill>
                <a:effectLst/>
                <a:latin typeface="Söhne"/>
              </a:rPr>
              <a:t>IterativeImputer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, KNN, deletion, etc.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Treat Aberrant Values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Identify and treat any incorrect or outlying values within each variable to ensure consistency.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Automation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Implement automated processes to avoid repetition of data cleaning operations, which will enable the program to work even if the database is slightly modified.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Compliance Check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Verify alignment with GDPR standards, ensuring privacy and ethical handling of data.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B018A-3994-8540-B1A4-4DF8CBB4C88E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4813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Objectives: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 Improve Accuracy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Clean the data to minimize entry errors and missing values, thus enhancing the quality and reliability of the dataset.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 Enable Auto-Completion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Develop a suggestion or auto-completion system that aids users in more efficiently populating the Open Food Facts database.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 Compliance with Business Requirements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Ensure that the data cleaning aligns with the requirements set forth by Public Health France and the specific needs of the Open Food Facts project.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 Preparation for Analysis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Prepare the data for further univariate and multivariate statistical analyses by identifying and treating any aberrant values, missing values, and irrelevant variables.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D1D5DB"/>
                </a:solidFill>
                <a:effectLst/>
                <a:latin typeface="Söhne"/>
              </a:rPr>
              <a:t> GDPR Compliance</a:t>
            </a:r>
            <a:r>
              <a:rPr lang="en-GB" b="0" i="0" dirty="0">
                <a:solidFill>
                  <a:srgbClr val="D1D5DB"/>
                </a:solidFill>
                <a:effectLst/>
                <a:latin typeface="Söhne"/>
              </a:rPr>
              <a:t>: Ensure that the data handling complies with the five main principles of the GDPR.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7B018A-3994-8540-B1A4-4DF8CBB4C88E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8059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54034-8A45-73FD-F124-FCD2DF282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B3447-634A-BD56-A081-8BA06882A6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168B0-22B6-4B71-45DA-92705D815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EA670-39FB-B779-0071-82CA1F77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9BFD8-D666-931E-2F15-F7C14FA17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7669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8B539-AD48-5B75-548E-FA8B8FA16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A3924A-06D5-75FC-0707-F4909E3D5B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A46E9-6742-A93E-4FBA-E86A40C8D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2129E3-C851-12C0-E90D-52971E5A4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7CDC0-AB88-7C9D-A3BD-9AE8AE507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091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9763C2-F4E3-9584-6F26-7D198285F7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5E9C6-DABF-BB1D-B673-FEBFD7E99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7DC7D-46B5-3967-22B5-73787A3F9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4A827-D609-371F-369B-A002199AD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A2926-133E-A567-20CB-74762AA4B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7308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7C68B-42C7-1C1A-A0D1-53335AA23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77F1A-4704-4F31-F5D7-9EB65F682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F2419-DF01-0786-67A3-3F9E52BEF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DC3A0-CCCC-3E4A-75B6-6C58BBFA5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09E33-66F6-4F17-9FFF-21A3D4C45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7040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6BC56-9DF3-657E-D966-172C15CD5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DE183-2AE6-B742-13A6-61E5FE296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0E5AD-A4F4-7F5B-C148-1E07F2B37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D041F-55C4-C4D7-8236-27B3E89DC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A4914-7867-7DD0-584C-48061B93C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2564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78F99-A19E-CAEC-A575-831BB4896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5E93C2-77FC-C300-C4DB-1D30BDA091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B7BA6-BC5F-4581-2D82-1FDF201BFB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DFBCFE-AF60-DD9E-5EB7-0397AE2A2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313A72-1F76-CB59-9D48-616224D93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D5488-8CF5-0F47-9C23-8E54CED96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8475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EC627-E2A0-DB4E-078F-7DCD6D952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681E71-4F77-0821-6274-549F29FBC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3EAF4F-6E71-F456-A17E-57705E41F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E75DE1-A1A3-C50B-7ACA-539A2B896C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42AC40-FA4E-1919-B956-DA7B363CE7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2106CC-0B2D-DFBC-F6B8-FE41A894E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339032-6A19-5296-41F6-FFC438466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E659D6-640D-1168-AE73-F38AAB9DE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520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A08A5-8D4E-16BD-EFAD-A8462542D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843DD-9DF5-A821-F166-4CA0D8F12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83C91E-850D-66D2-39DB-789951880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C9418B-3B3A-29D7-5175-AE363D835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1525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120B0C-5E4B-C040-4D68-E5B5EA4BE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0544AD-90C2-4982-2B17-C368DAA70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CDA6D5-B366-4FD9-1476-56E7147A1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7850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D8D63-B6A4-FEAB-30F9-E3420B124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0AEA0-9615-0D7C-AD8B-4A62E281F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52399C-3B52-9AF1-FB83-9C581B75BB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5AD215-E87B-BED0-0A32-5A8261A5D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8F6A84-7C67-149F-3532-B2AEC85B3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7E538C-CF36-0146-9AB9-E80448885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4628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51654-9957-6481-914F-EC9E1D8F5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88391-FEE6-199A-5E22-67A7203D23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E558EE-69BD-6872-F3DC-B4C321CD19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789275-9363-A0C7-8586-AF01D6AB8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4F3780-CEC6-80B5-1C24-31A397D8E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78DE7-9454-CBF6-6FD9-86F83D082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733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230E65-F7AC-75C1-6B33-7684BEF63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4601F-EE85-1439-1478-301A79B277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2E95F-40ED-F90D-C00A-B44565CDE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54458-0A39-6640-AFD8-0D6EA165472F}" type="datetimeFigureOut">
              <a:rPr lang="en-AU" smtClean="0"/>
              <a:t>17/8/23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1A857-0CF4-BC9A-4383-85CE8315D1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050FE-D784-0C5C-8E6A-9770E9667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63AFD-31ED-0B46-8F92-620F9B842EC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17579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D5966-5534-0C68-7095-4FEB7A4E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8374" y="4777184"/>
            <a:ext cx="8668884" cy="1083241"/>
          </a:xfrm>
        </p:spPr>
        <p:txBody>
          <a:bodyPr>
            <a:normAutofit/>
          </a:bodyPr>
          <a:lstStyle/>
          <a:p>
            <a:r>
              <a:rPr lang="en-AU" sz="3600" b="1" dirty="0" err="1">
                <a:solidFill>
                  <a:schemeClr val="tx2"/>
                </a:solidFill>
                <a:latin typeface="+mn-lt"/>
                <a:cs typeface="Eras Medium ITC" panose="020F0502020204030204" pitchFamily="34" charset="0"/>
              </a:rPr>
              <a:t>Préparez</a:t>
            </a:r>
            <a:r>
              <a:rPr lang="en-AU" sz="3600" b="1" dirty="0">
                <a:solidFill>
                  <a:schemeClr val="tx2"/>
                </a:solidFill>
                <a:latin typeface="+mn-lt"/>
                <a:cs typeface="Eras Medium ITC" panose="020F0502020204030204" pitchFamily="34" charset="0"/>
              </a:rPr>
              <a:t> des </a:t>
            </a:r>
            <a:r>
              <a:rPr lang="en-AU" sz="3600" b="1" dirty="0" err="1">
                <a:solidFill>
                  <a:schemeClr val="tx2"/>
                </a:solidFill>
                <a:latin typeface="+mn-lt"/>
                <a:cs typeface="Eras Medium ITC" panose="020F0502020204030204" pitchFamily="34" charset="0"/>
              </a:rPr>
              <a:t>données</a:t>
            </a:r>
            <a:r>
              <a:rPr lang="en-AU" sz="3600" b="1" dirty="0">
                <a:solidFill>
                  <a:schemeClr val="tx2"/>
                </a:solidFill>
                <a:latin typeface="+mn-lt"/>
                <a:cs typeface="Eras Medium ITC" panose="020F0502020204030204" pitchFamily="34" charset="0"/>
              </a:rPr>
              <a:t> pour un </a:t>
            </a:r>
            <a:r>
              <a:rPr lang="en-AU" sz="3600" b="1" dirty="0" err="1">
                <a:solidFill>
                  <a:schemeClr val="tx2"/>
                </a:solidFill>
                <a:latin typeface="+mn-lt"/>
                <a:cs typeface="Eras Medium ITC" panose="020F0502020204030204" pitchFamily="34" charset="0"/>
              </a:rPr>
              <a:t>organisme</a:t>
            </a:r>
            <a:r>
              <a:rPr lang="en-AU" sz="3600" b="1" dirty="0">
                <a:solidFill>
                  <a:schemeClr val="tx2"/>
                </a:solidFill>
                <a:latin typeface="+mn-lt"/>
                <a:cs typeface="Eras Medium ITC" panose="020F0502020204030204" pitchFamily="34" charset="0"/>
              </a:rPr>
              <a:t> de </a:t>
            </a:r>
            <a:r>
              <a:rPr lang="en-AU" sz="3600" b="1" dirty="0" err="1">
                <a:solidFill>
                  <a:schemeClr val="tx2"/>
                </a:solidFill>
                <a:latin typeface="+mn-lt"/>
                <a:cs typeface="Eras Medium ITC" panose="020F0502020204030204" pitchFamily="34" charset="0"/>
              </a:rPr>
              <a:t>santé</a:t>
            </a:r>
            <a:r>
              <a:rPr lang="en-AU" sz="3600" b="1" dirty="0">
                <a:solidFill>
                  <a:schemeClr val="tx2"/>
                </a:solidFill>
                <a:latin typeface="+mn-lt"/>
                <a:cs typeface="Eras Medium ITC" panose="020F0502020204030204" pitchFamily="34" charset="0"/>
              </a:rPr>
              <a:t> </a:t>
            </a:r>
            <a:r>
              <a:rPr lang="en-AU" sz="3600" b="1" dirty="0" err="1">
                <a:solidFill>
                  <a:schemeClr val="tx2"/>
                </a:solidFill>
                <a:latin typeface="+mn-lt"/>
                <a:cs typeface="Eras Medium ITC" panose="020F0502020204030204" pitchFamily="34" charset="0"/>
              </a:rPr>
              <a:t>publique</a:t>
            </a:r>
            <a:endParaRPr lang="en-AU" sz="3600" b="1" dirty="0">
              <a:solidFill>
                <a:schemeClr val="tx2"/>
              </a:solidFill>
              <a:latin typeface="+mn-lt"/>
              <a:cs typeface="Eras Medium ITC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B3F7F-DC0F-8E51-77C4-E2F7C528D5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98374" y="5860425"/>
            <a:ext cx="8668884" cy="670266"/>
          </a:xfrm>
        </p:spPr>
        <p:txBody>
          <a:bodyPr>
            <a:normAutofit/>
          </a:bodyPr>
          <a:lstStyle/>
          <a:p>
            <a:r>
              <a:rPr lang="en-AU" sz="1800" dirty="0">
                <a:solidFill>
                  <a:srgbClr val="7450EB"/>
                </a:solidFill>
              </a:rPr>
              <a:t>Andrew Mayes – </a:t>
            </a:r>
            <a:r>
              <a:rPr lang="en-AU" sz="1800" dirty="0" err="1">
                <a:solidFill>
                  <a:srgbClr val="7450EB"/>
                </a:solidFill>
              </a:rPr>
              <a:t>Parcours</a:t>
            </a:r>
            <a:r>
              <a:rPr lang="en-AU" sz="1800" dirty="0">
                <a:solidFill>
                  <a:srgbClr val="7450EB"/>
                </a:solidFill>
              </a:rPr>
              <a:t> Machine Learning Engineer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AE3BA13-B706-1AEA-4315-686E7BB7B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4488" y="4957989"/>
            <a:ext cx="1237569" cy="1237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10 Data Science Capabilities Your Team Needs - TechnoSphere">
            <a:extLst>
              <a:ext uri="{FF2B5EF4-FFF2-40B4-BE49-F238E27FC236}">
                <a16:creationId xmlns:a16="http://schemas.microsoft.com/office/drawing/2014/main" id="{01262714-C93D-191C-935E-BC64B51040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65" b="24783"/>
          <a:stretch/>
        </p:blipFill>
        <p:spPr bwMode="auto">
          <a:xfrm>
            <a:off x="0" y="-60779"/>
            <a:ext cx="12192000" cy="433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0826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6"/>
            <a:ext cx="9121346" cy="970755"/>
          </a:xfrm>
        </p:spPr>
        <p:txBody>
          <a:bodyPr>
            <a:normAutofit/>
          </a:bodyPr>
          <a:lstStyle/>
          <a:p>
            <a:r>
              <a:rPr lang="fr-FR" sz="3600" b="1" dirty="0">
                <a:solidFill>
                  <a:schemeClr val="tx2"/>
                </a:solidFill>
              </a:rPr>
              <a:t>Préparations des données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34420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 Les données de chauffage énergétiques :</a:t>
            </a:r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F78771D9-9C94-77A0-10A1-9EDEF072E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989" y="1439514"/>
            <a:ext cx="5276246" cy="5240475"/>
          </a:xfrm>
          <a:prstGeom prst="rect">
            <a:avLst/>
          </a:prstGeom>
        </p:spPr>
      </p:pic>
      <p:pic>
        <p:nvPicPr>
          <p:cNvPr id="9" name="Picture 8" descr="A graph of different brands&#10;&#10;Description automatically generated with medium confidence">
            <a:extLst>
              <a:ext uri="{FF2B5EF4-FFF2-40B4-BE49-F238E27FC236}">
                <a16:creationId xmlns:a16="http://schemas.microsoft.com/office/drawing/2014/main" id="{59410D62-2A0A-AFDA-B84E-6C82E321C5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8767" y="1439514"/>
            <a:ext cx="5680354" cy="376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119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6"/>
            <a:ext cx="9121346" cy="970755"/>
          </a:xfrm>
        </p:spPr>
        <p:txBody>
          <a:bodyPr>
            <a:normAutofit/>
          </a:bodyPr>
          <a:lstStyle/>
          <a:p>
            <a:r>
              <a:rPr lang="fr-FR" sz="3600" b="1" dirty="0">
                <a:solidFill>
                  <a:schemeClr val="tx2"/>
                </a:solidFill>
              </a:rPr>
              <a:t>Préparations des données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34420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 Les données de chauffage énergétiques 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384EBD-DA8D-9233-03E1-7C60E756810B}"/>
              </a:ext>
            </a:extLst>
          </p:cNvPr>
          <p:cNvSpPr txBox="1"/>
          <p:nvPr/>
        </p:nvSpPr>
        <p:spPr>
          <a:xfrm>
            <a:off x="4333461" y="3392557"/>
            <a:ext cx="15245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Normality test</a:t>
            </a:r>
          </a:p>
          <a:p>
            <a:r>
              <a:rPr lang="en-AU" dirty="0"/>
              <a:t>Skewness </a:t>
            </a:r>
            <a:br>
              <a:rPr lang="en-AU" dirty="0"/>
            </a:br>
            <a:r>
              <a:rPr lang="en-AU" dirty="0"/>
              <a:t>etc….</a:t>
            </a:r>
          </a:p>
        </p:txBody>
      </p:sp>
    </p:spTree>
    <p:extLst>
      <p:ext uri="{BB962C8B-B14F-4D97-AF65-F5344CB8AC3E}">
        <p14:creationId xmlns:p14="http://schemas.microsoft.com/office/powerpoint/2010/main" val="2091296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CDF32-EC1D-CF41-B718-01CC229BA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6611" y="1417853"/>
            <a:ext cx="2349843" cy="33147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AU" sz="30000" dirty="0">
                <a:solidFill>
                  <a:srgbClr val="B8B1FF"/>
                </a:solidFill>
              </a:rPr>
              <a:t>4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49F5C1-858B-F2A1-19C1-ED4619F786C4}"/>
              </a:ext>
            </a:extLst>
          </p:cNvPr>
          <p:cNvSpPr/>
          <p:nvPr/>
        </p:nvSpPr>
        <p:spPr>
          <a:xfrm>
            <a:off x="4263081" y="2761735"/>
            <a:ext cx="6400800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074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170FC019-C885-5695-6957-E6FCFADF0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043" y="2761735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3384A4-D6C4-B166-5E9C-1C296EB7D28A}"/>
              </a:ext>
            </a:extLst>
          </p:cNvPr>
          <p:cNvSpPr txBox="1"/>
          <p:nvPr/>
        </p:nvSpPr>
        <p:spPr>
          <a:xfrm>
            <a:off x="4214096" y="3163048"/>
            <a:ext cx="6498770" cy="7837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FR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-GB" dirty="0">
                <a:latin typeface="Inter"/>
              </a:rPr>
              <a:t>Analyse </a:t>
            </a:r>
            <a:r>
              <a:rPr lang="en-GB" dirty="0" err="1">
                <a:latin typeface="Inter"/>
              </a:rPr>
              <a:t>multivariée</a:t>
            </a:r>
            <a:endParaRPr lang="en-GB" b="1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825834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7"/>
            <a:ext cx="9121346" cy="970755"/>
          </a:xfrm>
        </p:spPr>
        <p:txBody>
          <a:bodyPr>
            <a:normAutofit/>
          </a:bodyPr>
          <a:lstStyle/>
          <a:p>
            <a:r>
              <a:rPr lang="fr-FR" sz="3200" b="1">
                <a:solidFill>
                  <a:schemeClr val="tx2"/>
                </a:solidFill>
              </a:rPr>
              <a:t>Correction des données de consommation</a:t>
            </a:r>
            <a:endParaRPr lang="fr-FR" sz="3200" b="1" dirty="0">
              <a:solidFill>
                <a:schemeClr val="tx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82517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Relations entre les variables (régression multiple) :</a:t>
            </a:r>
          </a:p>
        </p:txBody>
      </p:sp>
      <p:pic>
        <p:nvPicPr>
          <p:cNvPr id="7" name="Picture 6" descr="A collage of images of a person&#10;&#10;Description automatically generated">
            <a:extLst>
              <a:ext uri="{FF2B5EF4-FFF2-40B4-BE49-F238E27FC236}">
                <a16:creationId xmlns:a16="http://schemas.microsoft.com/office/drawing/2014/main" id="{91BDE74F-CAF2-6CA1-EC0E-BA7EADA648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022" r="76633" b="82635"/>
          <a:stretch/>
        </p:blipFill>
        <p:spPr>
          <a:xfrm>
            <a:off x="726990" y="1686338"/>
            <a:ext cx="3240000" cy="2200272"/>
          </a:xfrm>
          <a:prstGeom prst="rect">
            <a:avLst/>
          </a:prstGeom>
        </p:spPr>
      </p:pic>
      <p:pic>
        <p:nvPicPr>
          <p:cNvPr id="9" name="Picture 8" descr="A collage of images of a person&#10;&#10;Description automatically generated">
            <a:extLst>
              <a:ext uri="{FF2B5EF4-FFF2-40B4-BE49-F238E27FC236}">
                <a16:creationId xmlns:a16="http://schemas.microsoft.com/office/drawing/2014/main" id="{916175DB-A533-FABF-267B-ED2722AD17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176" t="8648" r="6533" b="86922"/>
          <a:stretch/>
        </p:blipFill>
        <p:spPr>
          <a:xfrm>
            <a:off x="726989" y="3996288"/>
            <a:ext cx="3240000" cy="2200272"/>
          </a:xfrm>
          <a:prstGeom prst="rect">
            <a:avLst/>
          </a:prstGeom>
        </p:spPr>
      </p:pic>
      <p:pic>
        <p:nvPicPr>
          <p:cNvPr id="11" name="Picture 10" descr="A collage of images of a person&#10;&#10;Description automatically generated">
            <a:extLst>
              <a:ext uri="{FF2B5EF4-FFF2-40B4-BE49-F238E27FC236}">
                <a16:creationId xmlns:a16="http://schemas.microsoft.com/office/drawing/2014/main" id="{430686AB-B1A5-7708-4344-A27EBA246C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729" r="76786" b="47822"/>
          <a:stretch/>
        </p:blipFill>
        <p:spPr>
          <a:xfrm>
            <a:off x="4312411" y="3955490"/>
            <a:ext cx="3240000" cy="2279392"/>
          </a:xfrm>
          <a:prstGeom prst="rect">
            <a:avLst/>
          </a:prstGeom>
        </p:spPr>
      </p:pic>
      <p:pic>
        <p:nvPicPr>
          <p:cNvPr id="12" name="Picture 11" descr="A collage of images of a person&#10;&#10;Description automatically generated">
            <a:extLst>
              <a:ext uri="{FF2B5EF4-FFF2-40B4-BE49-F238E27FC236}">
                <a16:creationId xmlns:a16="http://schemas.microsoft.com/office/drawing/2014/main" id="{CAE7120C-8A61-41CD-4B25-DEB5535685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93" t="47729" r="52779" b="47861"/>
          <a:stretch/>
        </p:blipFill>
        <p:spPr>
          <a:xfrm>
            <a:off x="4312409" y="1686338"/>
            <a:ext cx="3240000" cy="2200272"/>
          </a:xfrm>
          <a:prstGeom prst="rect">
            <a:avLst/>
          </a:prstGeom>
        </p:spPr>
      </p:pic>
      <p:pic>
        <p:nvPicPr>
          <p:cNvPr id="14" name="Picture 13" descr="A collage of images of a person&#10;&#10;Description automatically generated">
            <a:extLst>
              <a:ext uri="{FF2B5EF4-FFF2-40B4-BE49-F238E27FC236}">
                <a16:creationId xmlns:a16="http://schemas.microsoft.com/office/drawing/2014/main" id="{94106739-68ED-F292-A7A5-E81B7133E8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573" t="91302" r="30054" b="4281"/>
          <a:stretch/>
        </p:blipFill>
        <p:spPr>
          <a:xfrm>
            <a:off x="7961130" y="3955490"/>
            <a:ext cx="3240000" cy="2279392"/>
          </a:xfrm>
          <a:prstGeom prst="rect">
            <a:avLst/>
          </a:prstGeom>
        </p:spPr>
      </p:pic>
      <p:pic>
        <p:nvPicPr>
          <p:cNvPr id="15" name="Picture 14" descr="A collage of images of a person&#10;&#10;Description automatically generated">
            <a:extLst>
              <a:ext uri="{FF2B5EF4-FFF2-40B4-BE49-F238E27FC236}">
                <a16:creationId xmlns:a16="http://schemas.microsoft.com/office/drawing/2014/main" id="{C54918BB-3595-0255-F907-CA2D02DD49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129" t="91225" r="5799" b="4281"/>
          <a:stretch/>
        </p:blipFill>
        <p:spPr>
          <a:xfrm>
            <a:off x="7897828" y="1721266"/>
            <a:ext cx="3240000" cy="213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51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7"/>
            <a:ext cx="9121346" cy="970755"/>
          </a:xfrm>
        </p:spPr>
        <p:txBody>
          <a:bodyPr>
            <a:normAutofit/>
          </a:bodyPr>
          <a:lstStyle/>
          <a:p>
            <a:r>
              <a:rPr lang="fr-FR" sz="3200" b="1">
                <a:solidFill>
                  <a:schemeClr val="tx2"/>
                </a:solidFill>
              </a:rPr>
              <a:t>Correction des données de consommation</a:t>
            </a:r>
            <a:endParaRPr lang="fr-FR" sz="3200" b="1" dirty="0">
              <a:solidFill>
                <a:schemeClr val="tx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82517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Relations entre les variables (régression multiple) :</a:t>
            </a:r>
          </a:p>
        </p:txBody>
      </p:sp>
      <p:pic>
        <p:nvPicPr>
          <p:cNvPr id="4" name="Picture 3" descr="A chart of food content&#10;&#10;Description automatically generated with medium confidence">
            <a:extLst>
              <a:ext uri="{FF2B5EF4-FFF2-40B4-BE49-F238E27FC236}">
                <a16:creationId xmlns:a16="http://schemas.microsoft.com/office/drawing/2014/main" id="{23D1E4C5-8A49-6218-0CE7-4AAB77FD7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35" y="1382627"/>
            <a:ext cx="6986657" cy="5264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012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CDF32-EC1D-CF41-B718-01CC229BA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6611" y="1417853"/>
            <a:ext cx="2349843" cy="33147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AU" sz="30000" dirty="0">
                <a:solidFill>
                  <a:srgbClr val="B8B1FF"/>
                </a:solidFill>
              </a:rPr>
              <a:t>5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49F5C1-858B-F2A1-19C1-ED4619F786C4}"/>
              </a:ext>
            </a:extLst>
          </p:cNvPr>
          <p:cNvSpPr/>
          <p:nvPr/>
        </p:nvSpPr>
        <p:spPr>
          <a:xfrm>
            <a:off x="4263080" y="2761735"/>
            <a:ext cx="7133985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074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170FC019-C885-5695-6957-E6FCFADF0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043" y="2761735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3384A4-D6C4-B166-5E9C-1C296EB7D28A}"/>
              </a:ext>
            </a:extLst>
          </p:cNvPr>
          <p:cNvSpPr txBox="1"/>
          <p:nvPr/>
        </p:nvSpPr>
        <p:spPr>
          <a:xfrm>
            <a:off x="4898295" y="3149386"/>
            <a:ext cx="6498770" cy="7837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FR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fr-FR" dirty="0"/>
              <a:t>Régression linéaire</a:t>
            </a:r>
          </a:p>
        </p:txBody>
      </p:sp>
    </p:spTree>
    <p:extLst>
      <p:ext uri="{BB962C8B-B14F-4D97-AF65-F5344CB8AC3E}">
        <p14:creationId xmlns:p14="http://schemas.microsoft.com/office/powerpoint/2010/main" val="284194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7"/>
            <a:ext cx="9121346" cy="970755"/>
          </a:xfrm>
        </p:spPr>
        <p:txBody>
          <a:bodyPr>
            <a:normAutofit/>
          </a:bodyPr>
          <a:lstStyle/>
          <a:p>
            <a:r>
              <a:rPr lang="fr-FR" sz="3200" b="1">
                <a:solidFill>
                  <a:schemeClr val="tx2"/>
                </a:solidFill>
              </a:rPr>
              <a:t>Correction des données de consommation</a:t>
            </a:r>
            <a:endParaRPr lang="fr-FR" sz="3200" b="1" dirty="0">
              <a:solidFill>
                <a:schemeClr val="tx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82517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Correction appliquée :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B32715C0-9456-4AFA-2C11-848473D8E8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26"/>
          <a:stretch/>
        </p:blipFill>
        <p:spPr>
          <a:xfrm>
            <a:off x="891484" y="874309"/>
            <a:ext cx="9376201" cy="567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8638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CDF32-EC1D-CF41-B718-01CC229BA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6611" y="1417853"/>
            <a:ext cx="2349843" cy="33147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AU" sz="30000" dirty="0">
                <a:solidFill>
                  <a:srgbClr val="B8B1FF"/>
                </a:solidFill>
              </a:rPr>
              <a:t>5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49F5C1-858B-F2A1-19C1-ED4619F786C4}"/>
              </a:ext>
            </a:extLst>
          </p:cNvPr>
          <p:cNvSpPr/>
          <p:nvPr/>
        </p:nvSpPr>
        <p:spPr>
          <a:xfrm>
            <a:off x="4263080" y="2761735"/>
            <a:ext cx="7133985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074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170FC019-C885-5695-6957-E6FCFADF0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043" y="2761735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3384A4-D6C4-B166-5E9C-1C296EB7D28A}"/>
              </a:ext>
            </a:extLst>
          </p:cNvPr>
          <p:cNvSpPr txBox="1"/>
          <p:nvPr/>
        </p:nvSpPr>
        <p:spPr>
          <a:xfrm>
            <a:off x="4898295" y="3149386"/>
            <a:ext cx="6498770" cy="7837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FR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fr-FR" dirty="0"/>
              <a:t>ANOVA </a:t>
            </a:r>
            <a:r>
              <a:rPr lang="en-GB" dirty="0" err="1">
                <a:latin typeface="Inter"/>
              </a:rPr>
              <a:t>Multivariée</a:t>
            </a:r>
            <a:endParaRPr lang="en-GB" b="1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7557120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7"/>
            <a:ext cx="9121346" cy="970755"/>
          </a:xfrm>
        </p:spPr>
        <p:txBody>
          <a:bodyPr>
            <a:normAutofit/>
          </a:bodyPr>
          <a:lstStyle/>
          <a:p>
            <a:r>
              <a:rPr lang="fr-FR" sz="3200" b="1" dirty="0">
                <a:solidFill>
                  <a:schemeClr val="tx2"/>
                </a:solidFill>
              </a:rPr>
              <a:t>Désaisonnalisation des données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82517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 Présentation du pipeline :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B01D6EF7-8ED3-80C9-C7CD-1B2C073528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5377"/>
          <a:stretch/>
        </p:blipFill>
        <p:spPr>
          <a:xfrm>
            <a:off x="726989" y="1422139"/>
            <a:ext cx="6715780" cy="4932478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4DACA2AB-FC48-7125-567C-46CDADA9E3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1747"/>
          <a:stretch/>
        </p:blipFill>
        <p:spPr>
          <a:xfrm>
            <a:off x="4084879" y="1422139"/>
            <a:ext cx="7900751" cy="4974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188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7"/>
            <a:ext cx="9121346" cy="970755"/>
          </a:xfrm>
        </p:spPr>
        <p:txBody>
          <a:bodyPr>
            <a:normAutofit/>
          </a:bodyPr>
          <a:lstStyle/>
          <a:p>
            <a:r>
              <a:rPr lang="fr-FR" sz="3200" b="1" dirty="0">
                <a:solidFill>
                  <a:schemeClr val="tx2"/>
                </a:solidFill>
              </a:rPr>
              <a:t>Désaisonnalisation des données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82517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 Présentation du pipeline :</a:t>
            </a:r>
          </a:p>
        </p:txBody>
      </p:sp>
      <p:pic>
        <p:nvPicPr>
          <p:cNvPr id="4" name="Picture 3" descr="A table with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05957854-FA5E-35C4-0562-5E2A0B711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854" y="1607766"/>
            <a:ext cx="8132323" cy="468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219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05FD3D-8AE5-F936-574B-2F710804B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6253" y="749369"/>
            <a:ext cx="5694355" cy="70751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fr-FR" sz="3600" b="1" dirty="0">
                <a:solidFill>
                  <a:schemeClr val="bg1"/>
                </a:solidFill>
              </a:rPr>
              <a:t>Les étapes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C930B9D-609D-615D-9C24-1C0445BFB014}"/>
              </a:ext>
            </a:extLst>
          </p:cNvPr>
          <p:cNvSpPr/>
          <p:nvPr/>
        </p:nvSpPr>
        <p:spPr>
          <a:xfrm>
            <a:off x="5209331" y="396369"/>
            <a:ext cx="6400800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88C3310-83CD-30C5-7235-1E401376AB92}"/>
              </a:ext>
            </a:extLst>
          </p:cNvPr>
          <p:cNvSpPr txBox="1">
            <a:spLocks/>
          </p:cNvSpPr>
          <p:nvPr/>
        </p:nvSpPr>
        <p:spPr>
          <a:xfrm>
            <a:off x="6176253" y="749369"/>
            <a:ext cx="5694355" cy="7075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 b="1">
                <a:solidFill>
                  <a:schemeClr val="bg1"/>
                </a:solidFill>
              </a:rPr>
              <a:t>Objectif de la mission</a:t>
            </a:r>
            <a:endParaRPr lang="fr-FR" sz="3600" b="1" dirty="0">
              <a:solidFill>
                <a:schemeClr val="bg1"/>
              </a:solidFill>
            </a:endParaRPr>
          </a:p>
        </p:txBody>
      </p:sp>
      <p:pic>
        <p:nvPicPr>
          <p:cNvPr id="9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7C01AB44-ECF2-CA9F-00BF-82EC6E042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310" y="386430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A5686F9-63CA-8EF1-B412-9DDF84EB4B35}"/>
              </a:ext>
            </a:extLst>
          </p:cNvPr>
          <p:cNvSpPr/>
          <p:nvPr/>
        </p:nvSpPr>
        <p:spPr>
          <a:xfrm>
            <a:off x="5209331" y="2083898"/>
            <a:ext cx="6400800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6E47A723-529C-2938-7C91-BC8BC7179BC6}"/>
              </a:ext>
            </a:extLst>
          </p:cNvPr>
          <p:cNvSpPr txBox="1">
            <a:spLocks/>
          </p:cNvSpPr>
          <p:nvPr/>
        </p:nvSpPr>
        <p:spPr>
          <a:xfrm>
            <a:off x="6176253" y="2436898"/>
            <a:ext cx="5694355" cy="7075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3600" b="1">
                <a:solidFill>
                  <a:schemeClr val="bg1"/>
                </a:solidFill>
              </a:rPr>
              <a:t>Démarche de nettoyage</a:t>
            </a:r>
            <a:endParaRPr lang="fr-FR" sz="3600" b="1" dirty="0">
              <a:solidFill>
                <a:schemeClr val="bg1"/>
              </a:solidFill>
            </a:endParaRPr>
          </a:p>
        </p:txBody>
      </p:sp>
      <p:pic>
        <p:nvPicPr>
          <p:cNvPr id="12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BFCE6A4A-475A-4FE8-3AA1-89546A7FE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310" y="2073959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D621D5B-A746-AE0D-6C12-38DAA7C4F28D}"/>
              </a:ext>
            </a:extLst>
          </p:cNvPr>
          <p:cNvSpPr/>
          <p:nvPr/>
        </p:nvSpPr>
        <p:spPr>
          <a:xfrm>
            <a:off x="5315348" y="3721242"/>
            <a:ext cx="6400800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4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69ED42B9-401D-CF7C-CE63-30306BAB4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310" y="3721242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8E1C928-DF0C-5DE5-21C5-FE71D548534B}"/>
              </a:ext>
            </a:extLst>
          </p:cNvPr>
          <p:cNvSpPr txBox="1"/>
          <p:nvPr/>
        </p:nvSpPr>
        <p:spPr>
          <a:xfrm>
            <a:off x="5266363" y="4122555"/>
            <a:ext cx="6498770" cy="7837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FR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-GB" dirty="0">
                <a:latin typeface="Inter"/>
              </a:rPr>
              <a:t>Analyse </a:t>
            </a:r>
            <a:r>
              <a:rPr lang="en-GB" dirty="0" err="1">
                <a:latin typeface="Inter"/>
              </a:rPr>
              <a:t>univariée</a:t>
            </a:r>
            <a:endParaRPr lang="en-GB" b="1" i="0" dirty="0">
              <a:effectLst/>
              <a:latin typeface="Inter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C48205C-C54C-4CAD-C969-F8F4B09BCE83}"/>
              </a:ext>
            </a:extLst>
          </p:cNvPr>
          <p:cNvSpPr/>
          <p:nvPr/>
        </p:nvSpPr>
        <p:spPr>
          <a:xfrm>
            <a:off x="5315348" y="5217209"/>
            <a:ext cx="6400800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7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FFB7690B-7B6C-344B-4788-710491F9F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310" y="5217209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B96D23B-9888-1207-3CCA-5C48DBE98BF3}"/>
              </a:ext>
            </a:extLst>
          </p:cNvPr>
          <p:cNvSpPr txBox="1"/>
          <p:nvPr/>
        </p:nvSpPr>
        <p:spPr>
          <a:xfrm>
            <a:off x="5266363" y="5618522"/>
            <a:ext cx="6498770" cy="7837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FR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-GB" dirty="0">
                <a:latin typeface="Inter"/>
              </a:rPr>
              <a:t>Analyse </a:t>
            </a:r>
            <a:r>
              <a:rPr lang="en-GB" dirty="0" err="1">
                <a:latin typeface="Inter"/>
              </a:rPr>
              <a:t>multivariée</a:t>
            </a:r>
            <a:endParaRPr lang="en-GB" b="1" i="0" dirty="0">
              <a:effectLst/>
              <a:latin typeface="Inter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5C82D41B-0ADC-DD72-DE21-1536756AEC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2138" y="1855918"/>
            <a:ext cx="4594680" cy="259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18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CDF32-EC1D-CF41-B718-01CC229BA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6611" y="1417853"/>
            <a:ext cx="2349843" cy="33147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AU" sz="30000" dirty="0">
                <a:solidFill>
                  <a:srgbClr val="B8B1FF"/>
                </a:solidFill>
              </a:rPr>
              <a:t>6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49F5C1-858B-F2A1-19C1-ED4619F786C4}"/>
              </a:ext>
            </a:extLst>
          </p:cNvPr>
          <p:cNvSpPr/>
          <p:nvPr/>
        </p:nvSpPr>
        <p:spPr>
          <a:xfrm>
            <a:off x="4263080" y="2761735"/>
            <a:ext cx="7133985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074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170FC019-C885-5695-6957-E6FCFADF0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043" y="2761735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3384A4-D6C4-B166-5E9C-1C296EB7D28A}"/>
              </a:ext>
            </a:extLst>
          </p:cNvPr>
          <p:cNvSpPr txBox="1"/>
          <p:nvPr/>
        </p:nvSpPr>
        <p:spPr>
          <a:xfrm>
            <a:off x="4546307" y="3191976"/>
            <a:ext cx="7133984" cy="7837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FR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fr-FR" dirty="0"/>
              <a:t>Analyse composantes principales</a:t>
            </a:r>
          </a:p>
        </p:txBody>
      </p:sp>
    </p:spTree>
    <p:extLst>
      <p:ext uri="{BB962C8B-B14F-4D97-AF65-F5344CB8AC3E}">
        <p14:creationId xmlns:p14="http://schemas.microsoft.com/office/powerpoint/2010/main" val="12138904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7"/>
            <a:ext cx="9121346" cy="970755"/>
          </a:xfrm>
        </p:spPr>
        <p:txBody>
          <a:bodyPr>
            <a:normAutofit/>
          </a:bodyPr>
          <a:lstStyle/>
          <a:p>
            <a:r>
              <a:rPr lang="fr-FR" sz="3200" b="1" dirty="0">
                <a:solidFill>
                  <a:schemeClr val="tx2"/>
                </a:solidFill>
              </a:rPr>
              <a:t>Désaisonnalisation des données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82517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 Décomposition des saisons (additives) :</a:t>
            </a:r>
          </a:p>
        </p:txBody>
      </p:sp>
      <p:pic>
        <p:nvPicPr>
          <p:cNvPr id="10" name="Picture 9" descr="A graph showing a line graph&#10;&#10;Description automatically generated with medium confidence">
            <a:extLst>
              <a:ext uri="{FF2B5EF4-FFF2-40B4-BE49-F238E27FC236}">
                <a16:creationId xmlns:a16="http://schemas.microsoft.com/office/drawing/2014/main" id="{F75B93C6-3753-89FC-B015-02706D392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5935" y="1953272"/>
            <a:ext cx="7772400" cy="382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5048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7"/>
            <a:ext cx="9121346" cy="970755"/>
          </a:xfrm>
        </p:spPr>
        <p:txBody>
          <a:bodyPr>
            <a:normAutofit/>
          </a:bodyPr>
          <a:lstStyle/>
          <a:p>
            <a:r>
              <a:rPr lang="fr-FR" sz="3200" b="1" dirty="0">
                <a:solidFill>
                  <a:schemeClr val="tx2"/>
                </a:solidFill>
              </a:rPr>
              <a:t>Désaisonnalisation des données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82517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 Décomposition des saisons (additives) :</a:t>
            </a:r>
          </a:p>
        </p:txBody>
      </p:sp>
      <p:pic>
        <p:nvPicPr>
          <p:cNvPr id="8" name="Picture 7" descr="A graph with a diagram of food&#10;&#10;Description automatically generated with medium confidence">
            <a:extLst>
              <a:ext uri="{FF2B5EF4-FFF2-40B4-BE49-F238E27FC236}">
                <a16:creationId xmlns:a16="http://schemas.microsoft.com/office/drawing/2014/main" id="{9AE0BFA1-E0B9-A382-8E7C-FAEF98667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1522" y="1382627"/>
            <a:ext cx="5171197" cy="514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1321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CDF32-EC1D-CF41-B718-01CC229BA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6611" y="1417853"/>
            <a:ext cx="2349843" cy="33147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AU" sz="30000" dirty="0">
                <a:solidFill>
                  <a:srgbClr val="B8B1FF"/>
                </a:solidFill>
              </a:rPr>
              <a:t>7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49F5C1-858B-F2A1-19C1-ED4619F786C4}"/>
              </a:ext>
            </a:extLst>
          </p:cNvPr>
          <p:cNvSpPr/>
          <p:nvPr/>
        </p:nvSpPr>
        <p:spPr>
          <a:xfrm>
            <a:off x="4263080" y="2761735"/>
            <a:ext cx="7133985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074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170FC019-C885-5695-6957-E6FCFADF0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043" y="2761735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3384A4-D6C4-B166-5E9C-1C296EB7D28A}"/>
              </a:ext>
            </a:extLst>
          </p:cNvPr>
          <p:cNvSpPr txBox="1"/>
          <p:nvPr/>
        </p:nvSpPr>
        <p:spPr>
          <a:xfrm>
            <a:off x="4546307" y="3191976"/>
            <a:ext cx="7133984" cy="7837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FR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fr-FR" dirty="0"/>
              <a:t>Test du chi carré</a:t>
            </a:r>
          </a:p>
        </p:txBody>
      </p:sp>
    </p:spTree>
    <p:extLst>
      <p:ext uri="{BB962C8B-B14F-4D97-AF65-F5344CB8AC3E}">
        <p14:creationId xmlns:p14="http://schemas.microsoft.com/office/powerpoint/2010/main" val="16066367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7"/>
            <a:ext cx="9121346" cy="970755"/>
          </a:xfrm>
        </p:spPr>
        <p:txBody>
          <a:bodyPr>
            <a:normAutofit/>
          </a:bodyPr>
          <a:lstStyle/>
          <a:p>
            <a:r>
              <a:rPr lang="fr-FR" sz="3200" b="1" dirty="0">
                <a:solidFill>
                  <a:schemeClr val="tx2"/>
                </a:solidFill>
              </a:rPr>
              <a:t>Désaisonnalisation des données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897858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 Décomposition des saisons (multiplicative) :</a:t>
            </a:r>
          </a:p>
        </p:txBody>
      </p:sp>
    </p:spTree>
    <p:extLst>
      <p:ext uri="{BB962C8B-B14F-4D97-AF65-F5344CB8AC3E}">
        <p14:creationId xmlns:p14="http://schemas.microsoft.com/office/powerpoint/2010/main" val="305479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CDF32-EC1D-CF41-B718-01CC229BA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6611" y="1417853"/>
            <a:ext cx="2349843" cy="33147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AU" sz="30000" dirty="0">
                <a:solidFill>
                  <a:srgbClr val="B8B1FF"/>
                </a:solidFill>
              </a:rPr>
              <a:t>1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49F5C1-858B-F2A1-19C1-ED4619F786C4}"/>
              </a:ext>
            </a:extLst>
          </p:cNvPr>
          <p:cNvSpPr/>
          <p:nvPr/>
        </p:nvSpPr>
        <p:spPr>
          <a:xfrm>
            <a:off x="4157064" y="2771674"/>
            <a:ext cx="6400800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05FD3D-8AE5-F936-574B-2F710804B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23986" y="3124674"/>
            <a:ext cx="5694355" cy="7075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3600" b="1" dirty="0">
                <a:solidFill>
                  <a:schemeClr val="bg1"/>
                </a:solidFill>
              </a:rPr>
              <a:t>Objectif de la mission</a:t>
            </a:r>
          </a:p>
        </p:txBody>
      </p:sp>
      <p:pic>
        <p:nvPicPr>
          <p:cNvPr id="3074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170FC019-C885-5695-6957-E6FCFADF0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043" y="2761735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5538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7"/>
            <a:ext cx="9121346" cy="970755"/>
          </a:xfrm>
        </p:spPr>
        <p:txBody>
          <a:bodyPr>
            <a:normAutofit/>
          </a:bodyPr>
          <a:lstStyle/>
          <a:p>
            <a:r>
              <a:rPr lang="fr-FR" sz="3600" b="1" dirty="0">
                <a:solidFill>
                  <a:schemeClr val="tx2"/>
                </a:solidFill>
              </a:rPr>
              <a:t>Contexte et objectif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82517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Base de données sur la santé publique en France: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CA11E30A-AB5F-A2A3-36C3-C49B7E7626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74258" y="2153327"/>
            <a:ext cx="5608461" cy="31642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D41D11F-B55C-9909-7453-F06A4B55A442}"/>
              </a:ext>
            </a:extLst>
          </p:cNvPr>
          <p:cNvSpPr txBox="1"/>
          <p:nvPr/>
        </p:nvSpPr>
        <p:spPr>
          <a:xfrm>
            <a:off x="726989" y="1805648"/>
            <a:ext cx="536901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err="1"/>
              <a:t>Contexte</a:t>
            </a:r>
            <a:r>
              <a:rPr lang="en-AU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 err="1"/>
              <a:t>L'Agence</a:t>
            </a:r>
            <a:r>
              <a:rPr lang="en-AU" dirty="0"/>
              <a:t> </a:t>
            </a:r>
            <a:r>
              <a:rPr lang="en-AU" dirty="0" err="1"/>
              <a:t>Santé</a:t>
            </a:r>
            <a:r>
              <a:rPr lang="en-AU" dirty="0"/>
              <a:t> </a:t>
            </a:r>
            <a:r>
              <a:rPr lang="en-AU" dirty="0" err="1"/>
              <a:t>publique</a:t>
            </a:r>
            <a:r>
              <a:rPr lang="en-AU" dirty="0"/>
              <a:t> France </a:t>
            </a:r>
            <a:r>
              <a:rPr lang="en-AU" dirty="0" err="1"/>
              <a:t>souhaite</a:t>
            </a:r>
            <a:r>
              <a:rPr lang="en-AU" dirty="0"/>
              <a:t> </a:t>
            </a:r>
            <a:r>
              <a:rPr lang="en-AU" dirty="0" err="1"/>
              <a:t>améliorer</a:t>
            </a:r>
            <a:r>
              <a:rPr lang="en-AU" dirty="0"/>
              <a:t> la base de </a:t>
            </a:r>
            <a:r>
              <a:rPr lang="en-AU" dirty="0" err="1"/>
              <a:t>données</a:t>
            </a:r>
            <a:r>
              <a:rPr lang="en-AU" dirty="0"/>
              <a:t> Open Food Facts </a:t>
            </a:r>
            <a:r>
              <a:rPr lang="en-AU" dirty="0" err="1"/>
              <a:t>en</a:t>
            </a:r>
            <a:r>
              <a:rPr lang="en-AU" dirty="0"/>
              <a:t> raison des </a:t>
            </a:r>
            <a:r>
              <a:rPr lang="en-AU" dirty="0" err="1"/>
              <a:t>défis</a:t>
            </a:r>
            <a:r>
              <a:rPr lang="en-AU" dirty="0"/>
              <a:t> </a:t>
            </a:r>
            <a:r>
              <a:rPr lang="en-AU" dirty="0" err="1"/>
              <a:t>actuels</a:t>
            </a:r>
            <a:r>
              <a:rPr lang="en-AU" dirty="0"/>
              <a:t> </a:t>
            </a:r>
            <a:r>
              <a:rPr lang="en-AU" dirty="0" err="1"/>
              <a:t>liés</a:t>
            </a:r>
            <a:r>
              <a:rPr lang="en-AU" dirty="0"/>
              <a:t> </a:t>
            </a:r>
            <a:r>
              <a:rPr lang="en-AU" dirty="0" err="1"/>
              <a:t>à</a:t>
            </a:r>
            <a:r>
              <a:rPr lang="en-AU" dirty="0"/>
              <a:t> la </a:t>
            </a:r>
            <a:r>
              <a:rPr lang="en-AU" dirty="0" err="1"/>
              <a:t>saisie</a:t>
            </a:r>
            <a:r>
              <a:rPr lang="en-AU" dirty="0"/>
              <a:t> de </a:t>
            </a:r>
            <a:r>
              <a:rPr lang="en-AU" dirty="0" err="1"/>
              <a:t>données</a:t>
            </a:r>
            <a:r>
              <a:rPr lang="en-AU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 err="1"/>
              <a:t>Ils</a:t>
            </a:r>
            <a:r>
              <a:rPr lang="en-AU" dirty="0"/>
              <a:t> </a:t>
            </a:r>
            <a:r>
              <a:rPr lang="en-AU" dirty="0" err="1"/>
              <a:t>ont</a:t>
            </a:r>
            <a:r>
              <a:rPr lang="en-AU" dirty="0"/>
              <a:t> </a:t>
            </a:r>
            <a:r>
              <a:rPr lang="en-AU" dirty="0" err="1"/>
              <a:t>confié</a:t>
            </a:r>
            <a:r>
              <a:rPr lang="en-AU" dirty="0"/>
              <a:t> </a:t>
            </a:r>
            <a:r>
              <a:rPr lang="en-AU" dirty="0" err="1"/>
              <a:t>à</a:t>
            </a:r>
            <a:r>
              <a:rPr lang="en-AU" dirty="0"/>
              <a:t> </a:t>
            </a:r>
            <a:r>
              <a:rPr lang="en-AU" dirty="0" err="1"/>
              <a:t>votre</a:t>
            </a:r>
            <a:r>
              <a:rPr lang="en-AU" dirty="0"/>
              <a:t> </a:t>
            </a:r>
            <a:r>
              <a:rPr lang="en-AU" dirty="0" err="1"/>
              <a:t>entreprise</a:t>
            </a:r>
            <a:r>
              <a:rPr lang="en-AU" dirty="0"/>
              <a:t> la </a:t>
            </a:r>
            <a:r>
              <a:rPr lang="en-AU" dirty="0" err="1"/>
              <a:t>création</a:t>
            </a:r>
            <a:r>
              <a:rPr lang="en-AU" dirty="0"/>
              <a:t> d'un </a:t>
            </a:r>
            <a:r>
              <a:rPr lang="en-AU" dirty="0" err="1"/>
              <a:t>système</a:t>
            </a:r>
            <a:r>
              <a:rPr lang="en-AU" dirty="0"/>
              <a:t> de suggestion </a:t>
            </a:r>
            <a:r>
              <a:rPr lang="en-AU" dirty="0" err="1"/>
              <a:t>ou</a:t>
            </a:r>
            <a:r>
              <a:rPr lang="en-AU" dirty="0"/>
              <a:t> </a:t>
            </a:r>
            <a:r>
              <a:rPr lang="en-AU" dirty="0" err="1"/>
              <a:t>d'auto-complétion</a:t>
            </a:r>
            <a:r>
              <a:rPr lang="en-AU" dirty="0"/>
              <a:t> pour </a:t>
            </a:r>
            <a:r>
              <a:rPr lang="en-AU" dirty="0" err="1"/>
              <a:t>faciliter</a:t>
            </a:r>
            <a:r>
              <a:rPr lang="en-AU" dirty="0"/>
              <a:t> la </a:t>
            </a:r>
            <a:r>
              <a:rPr lang="en-AU" dirty="0" err="1"/>
              <a:t>saisie</a:t>
            </a:r>
            <a:r>
              <a:rPr lang="en-AU" dirty="0"/>
              <a:t> des </a:t>
            </a:r>
            <a:r>
              <a:rPr lang="en-AU" dirty="0" err="1"/>
              <a:t>données</a:t>
            </a:r>
            <a:r>
              <a:rPr lang="en-AU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r>
              <a:rPr lang="en-AU" dirty="0" err="1"/>
              <a:t>Obejctif</a:t>
            </a:r>
            <a:r>
              <a:rPr lang="en-AU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La première étape </a:t>
            </a:r>
            <a:r>
              <a:rPr lang="en-AU" dirty="0" err="1"/>
              <a:t>est</a:t>
            </a:r>
            <a:r>
              <a:rPr lang="en-AU" dirty="0"/>
              <a:t> de </a:t>
            </a:r>
            <a:r>
              <a:rPr lang="en-AU" dirty="0" err="1"/>
              <a:t>nettoyer</a:t>
            </a:r>
            <a:r>
              <a:rPr lang="en-AU" dirty="0"/>
              <a:t> et </a:t>
            </a:r>
            <a:r>
              <a:rPr lang="en-AU" dirty="0" err="1"/>
              <a:t>d'explorer</a:t>
            </a:r>
            <a:r>
              <a:rPr lang="en-AU" dirty="0"/>
              <a:t> les </a:t>
            </a:r>
            <a:r>
              <a:rPr lang="en-AU" dirty="0" err="1"/>
              <a:t>données</a:t>
            </a:r>
            <a:r>
              <a:rPr lang="en-AU" dirty="0"/>
              <a:t> </a:t>
            </a:r>
            <a:r>
              <a:rPr lang="en-AU" dirty="0" err="1"/>
              <a:t>existantes</a:t>
            </a:r>
            <a:r>
              <a:rPr lang="en-AU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la </a:t>
            </a:r>
            <a:r>
              <a:rPr lang="en-AU" dirty="0" err="1"/>
              <a:t>deuxième</a:t>
            </a:r>
            <a:r>
              <a:rPr lang="en-AU" dirty="0"/>
              <a:t> étape </a:t>
            </a:r>
            <a:r>
              <a:rPr lang="en-AU" dirty="0" err="1"/>
              <a:t>remplit</a:t>
            </a:r>
            <a:r>
              <a:rPr lang="en-AU" dirty="0"/>
              <a:t> </a:t>
            </a:r>
            <a:r>
              <a:rPr lang="en-AU" dirty="0" err="1"/>
              <a:t>automatiquement</a:t>
            </a:r>
            <a:r>
              <a:rPr lang="en-AU" dirty="0"/>
              <a:t> les "</a:t>
            </a:r>
            <a:r>
              <a:rPr lang="en-AU" dirty="0" err="1"/>
              <a:t>nutri</a:t>
            </a:r>
            <a:r>
              <a:rPr lang="en-AU" dirty="0"/>
              <a:t>-scores" avec des </a:t>
            </a:r>
            <a:r>
              <a:rPr lang="en-AU" dirty="0" err="1"/>
              <a:t>données</a:t>
            </a:r>
            <a:r>
              <a:rPr lang="en-AU" dirty="0"/>
              <a:t> </a:t>
            </a:r>
            <a:r>
              <a:rPr lang="en-AU" dirty="0" err="1"/>
              <a:t>nettoyées</a:t>
            </a:r>
            <a:endParaRPr lang="en-AU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8842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CDF32-EC1D-CF41-B718-01CC229BA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6611" y="1417853"/>
            <a:ext cx="2349843" cy="33147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AU" sz="30000" dirty="0">
                <a:solidFill>
                  <a:srgbClr val="B8B1FF"/>
                </a:solidFill>
              </a:rPr>
              <a:t>2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49F5C1-858B-F2A1-19C1-ED4619F786C4}"/>
              </a:ext>
            </a:extLst>
          </p:cNvPr>
          <p:cNvSpPr/>
          <p:nvPr/>
        </p:nvSpPr>
        <p:spPr>
          <a:xfrm>
            <a:off x="4157064" y="2771674"/>
            <a:ext cx="6400800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05FD3D-8AE5-F936-574B-2F710804B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23986" y="3124674"/>
            <a:ext cx="5694355" cy="7075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3600" b="1" dirty="0">
                <a:solidFill>
                  <a:schemeClr val="bg1"/>
                </a:solidFill>
              </a:rPr>
              <a:t>Démarche de nettoyage</a:t>
            </a:r>
          </a:p>
        </p:txBody>
      </p:sp>
      <p:pic>
        <p:nvPicPr>
          <p:cNvPr id="3074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170FC019-C885-5695-6957-E6FCFADF0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043" y="2761735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5789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7"/>
            <a:ext cx="9121346" cy="970755"/>
          </a:xfrm>
        </p:spPr>
        <p:txBody>
          <a:bodyPr>
            <a:normAutofit/>
          </a:bodyPr>
          <a:lstStyle/>
          <a:p>
            <a:r>
              <a:rPr lang="fr-FR" sz="3600" b="1" dirty="0">
                <a:solidFill>
                  <a:schemeClr val="tx2"/>
                </a:solidFill>
              </a:rPr>
              <a:t>Défini Les Objectifs De Nettoyage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82517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 Présentation du </a:t>
            </a:r>
            <a:r>
              <a:rPr lang="fr-FR" sz="2000" b="1" dirty="0" err="1">
                <a:solidFill>
                  <a:srgbClr val="7450EB"/>
                </a:solidFill>
              </a:rPr>
              <a:t>concern</a:t>
            </a:r>
            <a:r>
              <a:rPr lang="fr-FR" sz="2000" b="1" dirty="0">
                <a:solidFill>
                  <a:srgbClr val="7450EB"/>
                </a:solidFill>
              </a:rPr>
              <a:t> ML </a:t>
            </a:r>
            <a:r>
              <a:rPr lang="fr-FR" sz="2000" b="1" dirty="0" err="1">
                <a:solidFill>
                  <a:srgbClr val="7450EB"/>
                </a:solidFill>
              </a:rPr>
              <a:t>engineer</a:t>
            </a:r>
            <a:r>
              <a:rPr lang="fr-FR" sz="2000" b="1" dirty="0">
                <a:solidFill>
                  <a:srgbClr val="7450EB"/>
                </a:solidFill>
              </a:rPr>
              <a:t> et Santé Publique :</a:t>
            </a:r>
          </a:p>
        </p:txBody>
      </p:sp>
      <p:pic>
        <p:nvPicPr>
          <p:cNvPr id="7" name="Picture 6" descr="A diagram of a data flow&#10;&#10;Description automatically generated">
            <a:extLst>
              <a:ext uri="{FF2B5EF4-FFF2-40B4-BE49-F238E27FC236}">
                <a16:creationId xmlns:a16="http://schemas.microsoft.com/office/drawing/2014/main" id="{8FC615F2-8B1F-7278-C799-39339EA58B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436" y="1382626"/>
            <a:ext cx="5592418" cy="5056478"/>
          </a:xfrm>
          <a:prstGeom prst="rect">
            <a:avLst/>
          </a:prstGeom>
        </p:spPr>
      </p:pic>
      <p:pic>
        <p:nvPicPr>
          <p:cNvPr id="8" name="Picture 7" descr="A diagram of a data flow&#10;&#10;Description automatically generated">
            <a:extLst>
              <a:ext uri="{FF2B5EF4-FFF2-40B4-BE49-F238E27FC236}">
                <a16:creationId xmlns:a16="http://schemas.microsoft.com/office/drawing/2014/main" id="{7D9D7ABB-BC0F-13E9-A0E6-BA303155A6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3108" y="1550376"/>
            <a:ext cx="5221357" cy="47209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153D7EC-AC57-2061-31FD-9A724C017A4E}"/>
              </a:ext>
            </a:extLst>
          </p:cNvPr>
          <p:cNvSpPr txBox="1"/>
          <p:nvPr/>
        </p:nvSpPr>
        <p:spPr>
          <a:xfrm>
            <a:off x="10680133" y="1200594"/>
            <a:ext cx="1434416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Identifier les Variables </a:t>
            </a:r>
            <a:r>
              <a:rPr lang="en-AU" dirty="0" err="1"/>
              <a:t>Pertinentes</a:t>
            </a:r>
            <a:r>
              <a:rPr lang="en-AU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/>
              <a:t>Mettre</a:t>
            </a:r>
            <a:r>
              <a:rPr lang="en-AU" dirty="0"/>
              <a:t> </a:t>
            </a:r>
            <a:r>
              <a:rPr lang="en-AU" dirty="0" err="1"/>
              <a:t>en</a:t>
            </a:r>
            <a:r>
              <a:rPr lang="en-AU" dirty="0"/>
              <a:t> </a:t>
            </a:r>
            <a:r>
              <a:rPr lang="en-AU" dirty="0" err="1"/>
              <a:t>Évidence</a:t>
            </a:r>
            <a:r>
              <a:rPr lang="en-AU" dirty="0"/>
              <a:t> les </a:t>
            </a:r>
            <a:r>
              <a:rPr lang="en-AU" dirty="0" err="1"/>
              <a:t>Valeurs</a:t>
            </a:r>
            <a:r>
              <a:rPr lang="en-AU" dirty="0"/>
              <a:t> </a:t>
            </a:r>
            <a:r>
              <a:rPr lang="en-AU" dirty="0" err="1"/>
              <a:t>Manquantes</a:t>
            </a:r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/>
              <a:t>Traiter</a:t>
            </a:r>
            <a:r>
              <a:rPr lang="en-AU" dirty="0"/>
              <a:t> les </a:t>
            </a:r>
            <a:r>
              <a:rPr lang="en-AU" dirty="0" err="1"/>
              <a:t>Valeurs</a:t>
            </a:r>
            <a:r>
              <a:rPr lang="en-AU" dirty="0"/>
              <a:t> </a:t>
            </a:r>
            <a:r>
              <a:rPr lang="en-AU" dirty="0" err="1"/>
              <a:t>Aberrantes</a:t>
            </a:r>
            <a:r>
              <a:rPr lang="en-AU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/>
              <a:t>Automatisation</a:t>
            </a:r>
            <a:r>
              <a:rPr lang="en-AU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/>
              <a:t>Vérification</a:t>
            </a:r>
            <a:r>
              <a:rPr lang="en-AU" dirty="0"/>
              <a:t> de la </a:t>
            </a:r>
            <a:r>
              <a:rPr lang="en-AU" dirty="0" err="1"/>
              <a:t>Conformité</a:t>
            </a:r>
            <a:r>
              <a:rPr lang="en-A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9292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6"/>
            <a:ext cx="9121346" cy="970755"/>
          </a:xfrm>
        </p:spPr>
        <p:txBody>
          <a:bodyPr>
            <a:normAutofit/>
          </a:bodyPr>
          <a:lstStyle/>
          <a:p>
            <a:r>
              <a:rPr lang="fr-FR" sz="3600" b="1" dirty="0">
                <a:solidFill>
                  <a:schemeClr val="tx2"/>
                </a:solidFill>
              </a:rPr>
              <a:t>Préparations des données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34420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 Les données de chauffage énergétiques :</a:t>
            </a:r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A3C69B71-A586-D280-DF2F-83095F83D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678" y="1334530"/>
            <a:ext cx="5403574" cy="5403574"/>
          </a:xfrm>
          <a:prstGeom prst="rect">
            <a:avLst/>
          </a:prstGeom>
        </p:spPr>
      </p:pic>
      <p:pic>
        <p:nvPicPr>
          <p:cNvPr id="12" name="Picture 11" descr="A screenshot of a graph&#10;&#10;Description automatically generated">
            <a:extLst>
              <a:ext uri="{FF2B5EF4-FFF2-40B4-BE49-F238E27FC236}">
                <a16:creationId xmlns:a16="http://schemas.microsoft.com/office/drawing/2014/main" id="{71EAB778-60EC-0006-4183-39FBAD8E9D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749" y="1291901"/>
            <a:ext cx="5151783" cy="5151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519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95D-1C3C-EE69-0B07-53810425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211817"/>
            <a:ext cx="9121346" cy="970755"/>
          </a:xfrm>
        </p:spPr>
        <p:txBody>
          <a:bodyPr>
            <a:normAutofit/>
          </a:bodyPr>
          <a:lstStyle/>
          <a:p>
            <a:r>
              <a:rPr lang="fr-FR" sz="3600" b="1" dirty="0">
                <a:solidFill>
                  <a:schemeClr val="tx2"/>
                </a:solidFill>
              </a:rPr>
              <a:t>Défini Les Objectifs De Nettoyage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7681C-7460-00AB-EA52-D71661E59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1964" y="211817"/>
            <a:ext cx="970755" cy="970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3427EF-6F14-5A7C-DB60-B8DB7A757220}"/>
              </a:ext>
            </a:extLst>
          </p:cNvPr>
          <p:cNvSpPr txBox="1"/>
          <p:nvPr/>
        </p:nvSpPr>
        <p:spPr>
          <a:xfrm>
            <a:off x="726989" y="982517"/>
            <a:ext cx="11155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7450EB"/>
                </a:solidFill>
              </a:rPr>
              <a:t> Présentation du </a:t>
            </a:r>
            <a:r>
              <a:rPr lang="fr-FR" sz="2000" b="1" dirty="0" err="1">
                <a:solidFill>
                  <a:srgbClr val="7450EB"/>
                </a:solidFill>
              </a:rPr>
              <a:t>concern</a:t>
            </a:r>
            <a:r>
              <a:rPr lang="fr-FR" sz="2000" b="1" dirty="0">
                <a:solidFill>
                  <a:srgbClr val="7450EB"/>
                </a:solidFill>
              </a:rPr>
              <a:t> ML </a:t>
            </a:r>
            <a:r>
              <a:rPr lang="fr-FR" sz="2000" b="1" dirty="0" err="1">
                <a:solidFill>
                  <a:srgbClr val="7450EB"/>
                </a:solidFill>
              </a:rPr>
              <a:t>engineer</a:t>
            </a:r>
            <a:r>
              <a:rPr lang="fr-FR" sz="2000" b="1" dirty="0">
                <a:solidFill>
                  <a:srgbClr val="7450EB"/>
                </a:solidFill>
              </a:rPr>
              <a:t> et Santé Publique :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A572798B-3C4C-5407-20D0-F0D650948F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3536" y="1515949"/>
            <a:ext cx="8150116" cy="1770589"/>
          </a:xfrm>
          <a:prstGeom prst="rect">
            <a:avLst/>
          </a:prstGeom>
        </p:spPr>
      </p:pic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93B66240-CAAF-54CB-4133-0EFA894BD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167" y="4057640"/>
            <a:ext cx="10840871" cy="229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270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CDF32-EC1D-CF41-B718-01CC229BA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6611" y="1417853"/>
            <a:ext cx="2349843" cy="33147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AU" sz="30000" dirty="0">
                <a:solidFill>
                  <a:srgbClr val="B8B1FF"/>
                </a:solidFill>
              </a:rPr>
              <a:t>3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E49F5C1-858B-F2A1-19C1-ED4619F786C4}"/>
              </a:ext>
            </a:extLst>
          </p:cNvPr>
          <p:cNvSpPr/>
          <p:nvPr/>
        </p:nvSpPr>
        <p:spPr>
          <a:xfrm>
            <a:off x="4263081" y="2761735"/>
            <a:ext cx="6400800" cy="1334529"/>
          </a:xfrm>
          <a:prstGeom prst="roundRect">
            <a:avLst>
              <a:gd name="adj" fmla="val 37964"/>
            </a:avLst>
          </a:prstGeom>
          <a:solidFill>
            <a:srgbClr val="7450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074" name="Picture 2" descr="OpenClassrooms transforme l'expérience client avec la téléphonie">
            <a:extLst>
              <a:ext uri="{FF2B5EF4-FFF2-40B4-BE49-F238E27FC236}">
                <a16:creationId xmlns:a16="http://schemas.microsoft.com/office/drawing/2014/main" id="{170FC019-C885-5695-6957-E6FCFADF0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9043" y="2761735"/>
            <a:ext cx="1334529" cy="1334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3384A4-D6C4-B166-5E9C-1C296EB7D28A}"/>
              </a:ext>
            </a:extLst>
          </p:cNvPr>
          <p:cNvSpPr txBox="1"/>
          <p:nvPr/>
        </p:nvSpPr>
        <p:spPr>
          <a:xfrm>
            <a:off x="4214096" y="3163048"/>
            <a:ext cx="6498770" cy="7837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FR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en-GB" dirty="0">
                <a:latin typeface="Inter"/>
              </a:rPr>
              <a:t>Analyse </a:t>
            </a:r>
            <a:r>
              <a:rPr lang="en-GB" dirty="0" err="1">
                <a:latin typeface="Inter"/>
              </a:rPr>
              <a:t>univariée</a:t>
            </a:r>
            <a:endParaRPr lang="en-GB" b="1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245251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7097</TotalTime>
  <Words>712</Words>
  <Application>Microsoft Macintosh PowerPoint</Application>
  <PresentationFormat>Widescreen</PresentationFormat>
  <Paragraphs>87</Paragraphs>
  <Slides>24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Inter</vt:lpstr>
      <vt:lpstr>Söhne</vt:lpstr>
      <vt:lpstr>Office Theme</vt:lpstr>
      <vt:lpstr>Préparez des données pour un organisme de santé publique</vt:lpstr>
      <vt:lpstr>PowerPoint Presentation</vt:lpstr>
      <vt:lpstr>PowerPoint Presentation</vt:lpstr>
      <vt:lpstr>Contexte et objectif </vt:lpstr>
      <vt:lpstr>PowerPoint Presentation</vt:lpstr>
      <vt:lpstr>Défini Les Objectifs De Nettoyage</vt:lpstr>
      <vt:lpstr>Préparations des données</vt:lpstr>
      <vt:lpstr>Défini Les Objectifs De Nettoyage</vt:lpstr>
      <vt:lpstr>PowerPoint Presentation</vt:lpstr>
      <vt:lpstr>Préparations des données</vt:lpstr>
      <vt:lpstr>Préparations des données</vt:lpstr>
      <vt:lpstr>PowerPoint Presentation</vt:lpstr>
      <vt:lpstr>Correction des données de consommation</vt:lpstr>
      <vt:lpstr>Correction des données de consommation</vt:lpstr>
      <vt:lpstr>PowerPoint Presentation</vt:lpstr>
      <vt:lpstr>Correction des données de consommation</vt:lpstr>
      <vt:lpstr>PowerPoint Presentation</vt:lpstr>
      <vt:lpstr>Désaisonnalisation des données</vt:lpstr>
      <vt:lpstr>Désaisonnalisation des données</vt:lpstr>
      <vt:lpstr>PowerPoint Presentation</vt:lpstr>
      <vt:lpstr>Désaisonnalisation des données</vt:lpstr>
      <vt:lpstr>Désaisonnalisation des données</vt:lpstr>
      <vt:lpstr>PowerPoint Presentation</vt:lpstr>
      <vt:lpstr>Désaisonnalisation des données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Prédisez la demande en électricité</dc:title>
  <dc:creator>Typhaine Haurogné</dc:creator>
  <cp:lastModifiedBy>Typhaine Haurogné</cp:lastModifiedBy>
  <cp:revision>21</cp:revision>
  <dcterms:created xsi:type="dcterms:W3CDTF">2023-01-28T10:30:02Z</dcterms:created>
  <dcterms:modified xsi:type="dcterms:W3CDTF">2023-08-18T08:56:14Z</dcterms:modified>
</cp:coreProperties>
</file>

<file path=docProps/thumbnail.jpeg>
</file>